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65" d="100"/>
          <a:sy n="65" d="100"/>
        </p:scale>
        <p:origin x="163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smtClean="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t>
            </a:r>
            <a:r>
              <a:rPr lang="en-US" dirty="0" smtClean="0">
                <a:solidFill>
                  <a:schemeClr val="dk1"/>
                </a:solidFill>
                <a:latin typeface="Gloria Hallelujah"/>
                <a:sym typeface="Gloria Hallelujah"/>
              </a:rPr>
              <a:t>A,C,D</a:t>
            </a:r>
            <a:endParaRPr lang="en-SE" dirty="0" smtClean="0">
              <a:solidFill>
                <a:schemeClr val="dk1"/>
              </a:solidFill>
              <a:latin typeface="Gloria Hallelujah"/>
              <a:sym typeface="Gloria Hallelujah"/>
            </a:endParaRPr>
          </a:p>
          <a:p>
            <a:pPr lvl="1">
              <a:lnSpc>
                <a:spcPct val="80000"/>
              </a:lnSpc>
              <a:spcBef>
                <a:spcPts val="405"/>
              </a:spcBef>
            </a:pPr>
            <a:r>
              <a:rPr lang="en-US" dirty="0" smtClean="0">
                <a:solidFill>
                  <a:schemeClr val="dk1"/>
                </a:solidFill>
                <a:latin typeface="Gloria Hallelujah"/>
                <a:ea typeface="Gloria Hallelujah"/>
                <a:cs typeface="Gloria Hallelujah"/>
                <a:sym typeface="Gloria Hallelujah"/>
              </a:rPr>
              <a:t>B</a:t>
            </a:r>
            <a:r>
              <a:rPr lang="en-SE" dirty="0" smtClean="0">
                <a:solidFill>
                  <a:schemeClr val="dk1"/>
                </a:solidFill>
                <a:latin typeface="Gloria Hallelujah"/>
                <a:ea typeface="Gloria Hallelujah"/>
                <a:cs typeface="Gloria Hallelujah"/>
                <a:sym typeface="Gloria Hallelujah"/>
              </a:rPr>
              <a:t> is false</a:t>
            </a:r>
            <a:r>
              <a:rPr lang="en-US" dirty="0" smtClean="0">
                <a:solidFill>
                  <a:schemeClr val="dk1"/>
                </a:solidFill>
                <a:latin typeface="Gloria Hallelujah"/>
                <a:ea typeface="Gloria Hallelujah"/>
                <a:cs typeface="Gloria Hallelujah"/>
                <a:sym typeface="Gloria Hallelujah"/>
              </a:rPr>
              <a:t>. </a:t>
            </a:r>
            <a:r>
              <a:rPr lang="en-US" dirty="0">
                <a:solidFill>
                  <a:schemeClr val="dk1"/>
                </a:solidFill>
                <a:latin typeface="Gloria Hallelujah"/>
                <a:ea typeface="Gloria Hallelujah"/>
                <a:cs typeface="Gloria Hallelujah"/>
                <a:sym typeface="Gloria Hallelujah"/>
              </a:rPr>
              <a:t>If the authentication option of ESP is chosen, message integrity code is computed </a:t>
            </a:r>
            <a:r>
              <a:rPr lang="en-SE" dirty="0" smtClean="0">
                <a:solidFill>
                  <a:srgbClr val="C00000"/>
                </a:solidFill>
                <a:latin typeface="Gloria Hallelujah"/>
                <a:ea typeface="Gloria Hallelujah"/>
                <a:cs typeface="Gloria Hallelujah"/>
                <a:sym typeface="Gloria Hallelujah"/>
              </a:rPr>
              <a:t>after</a:t>
            </a:r>
            <a:r>
              <a:rPr lang="en-US" dirty="0" smtClean="0">
                <a:solidFill>
                  <a:schemeClr val="dk1"/>
                </a:solidFill>
                <a:latin typeface="Gloria Hallelujah"/>
                <a:ea typeface="Gloria Hallelujah"/>
                <a:cs typeface="Gloria Hallelujah"/>
                <a:sym typeface="Gloria Hallelujah"/>
              </a:rPr>
              <a:t> encryption</a:t>
            </a:r>
            <a:r>
              <a:rPr lang="en-SE" dirty="0" smtClean="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a:t>
            </a:r>
            <a:r>
              <a:rPr lang="en-US" sz="2400" dirty="0" smtClean="0"/>
              <a:t>ESP</a:t>
            </a:r>
            <a:r>
              <a:rPr lang="en-SE" sz="2400" dirty="0" smtClean="0"/>
              <a:t> or AH</a:t>
            </a:r>
            <a:r>
              <a:rPr lang="en-US" sz="2400" dirty="0" smtClean="0"/>
              <a:t>, </a:t>
            </a:r>
            <a:r>
              <a:rPr lang="en-US" sz="2400" dirty="0"/>
              <a:t>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smtClean="0"/>
              <a:t>(Details of IKE is omitted.)</a:t>
            </a:r>
            <a:endParaRPr lang="en-SE" sz="2800"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smtClean="0"/>
              <a:t>Transport </a:t>
            </a:r>
            <a:r>
              <a:rPr lang="en-US" dirty="0"/>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smtClean="0"/>
              <a:t>authenticated</a:t>
            </a:r>
            <a:r>
              <a:rPr lang="en-SE" sz="2400" dirty="0" smtClean="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smtClean="0">
                <a:solidFill>
                  <a:schemeClr val="dk1"/>
                </a:solidFill>
              </a:rPr>
              <a:t>received</a:t>
            </a:r>
            <a:r>
              <a:rPr lang="en-US" sz="2400" smtClean="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a:t>
            </a:r>
            <a:r>
              <a:rPr lang="en-US" sz="2000" dirty="0" smtClean="0">
                <a:solidFill>
                  <a:schemeClr val="dk1"/>
                </a:solidFill>
              </a:rPr>
              <a:t>is </a:t>
            </a:r>
            <a:r>
              <a:rPr lang="en-SE" sz="2000" dirty="0" smtClean="0">
                <a:solidFill>
                  <a:schemeClr val="dk1"/>
                </a:solidFill>
              </a:rPr>
              <a:t>marked as having been received</a:t>
            </a:r>
            <a:r>
              <a:rPr lang="en-US" sz="2000" dirty="0" smtClean="0">
                <a:solidFill>
                  <a:schemeClr val="dk1"/>
                </a:solidFill>
              </a:rPr>
              <a:t>. </a:t>
            </a:r>
            <a:endParaRPr lang="en-US" sz="2000" dirty="0">
              <a:solidFill>
                <a:schemeClr val="dk1"/>
              </a:solidFill>
            </a:endParaRP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smtClean="0">
                <a:solidFill>
                  <a:schemeClr val="dk1"/>
                </a:solidFill>
                <a:latin typeface="Gloria Hallelujah"/>
                <a:ea typeface="Gloria Hallelujah"/>
                <a:cs typeface="Gloria Hallelujah"/>
                <a:sym typeface="Gloria Hallelujah"/>
              </a:rPr>
              <a:t>S</a:t>
            </a:r>
            <a:r>
              <a:rPr lang="en-US" dirty="0" err="1" smtClean="0">
                <a:solidFill>
                  <a:schemeClr val="dk1"/>
                </a:solidFill>
                <a:latin typeface="Gloria Hallelujah"/>
                <a:ea typeface="Gloria Hallelujah"/>
                <a:cs typeface="Gloria Hallelujah"/>
                <a:sym typeface="Gloria Hallelujah"/>
              </a:rPr>
              <a:t>ecurity</a:t>
            </a:r>
            <a:r>
              <a:rPr lang="en-US" dirty="0" smtClean="0">
                <a:solidFill>
                  <a:schemeClr val="dk1"/>
                </a:solidFill>
                <a:latin typeface="Gloria Hallelujah"/>
                <a:ea typeface="Gloria Hallelujah"/>
                <a:cs typeface="Gloria Hallelujah"/>
                <a:sym typeface="Gloria Hallelujah"/>
              </a:rPr>
              <a:t> </a:t>
            </a:r>
            <a:r>
              <a:rPr lang="en-SE" dirty="0" smtClean="0">
                <a:solidFill>
                  <a:schemeClr val="dk1"/>
                </a:solidFill>
                <a:latin typeface="Gloria Hallelujah"/>
                <a:ea typeface="Gloria Hallelujah"/>
                <a:cs typeface="Gloria Hallelujah"/>
                <a:sym typeface="Gloria Hallelujah"/>
              </a:rPr>
              <a:t>A</a:t>
            </a:r>
            <a:r>
              <a:rPr lang="en-US" dirty="0" err="1" smtClean="0">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a:t>
            </a:r>
            <a:r>
              <a:rPr lang="en-US" dirty="0" smtClean="0">
                <a:solidFill>
                  <a:schemeClr val="dk1"/>
                </a:solidFill>
                <a:latin typeface="Gloria Hallelujah"/>
                <a:sym typeface="Gloria Hallelujah"/>
              </a:rPr>
              <a:t>D</a:t>
            </a:r>
            <a:endParaRPr lang="en-SE" dirty="0" smtClean="0">
              <a:solidFill>
                <a:schemeClr val="dk1"/>
              </a:solidFill>
              <a:latin typeface="Gloria Hallelujah"/>
              <a:sym typeface="Gloria Hallelujah"/>
            </a:endParaRPr>
          </a:p>
          <a:p>
            <a:pPr lvl="1"/>
            <a:r>
              <a:rPr lang="en-SE" dirty="0" smtClean="0"/>
              <a:t>A. SA is “</a:t>
            </a:r>
            <a:r>
              <a:rPr lang="en-US" dirty="0" smtClean="0"/>
              <a:t>One-way </a:t>
            </a:r>
            <a:r>
              <a:rPr lang="en-US" dirty="0"/>
              <a:t>relationship between a sender and a receiver, defined by </a:t>
            </a:r>
            <a:r>
              <a:rPr lang="en-US" dirty="0" err="1"/>
              <a:t>IPSec</a:t>
            </a:r>
            <a:r>
              <a:rPr lang="en-US" dirty="0"/>
              <a:t> </a:t>
            </a:r>
            <a:r>
              <a:rPr lang="en-US" dirty="0" smtClean="0"/>
              <a:t>parameters</a:t>
            </a:r>
            <a:r>
              <a:rPr lang="en-SE" dirty="0" smtClean="0"/>
              <a:t>. </a:t>
            </a:r>
            <a:r>
              <a:rPr lang="en-US" dirty="0" smtClean="0"/>
              <a:t>One </a:t>
            </a:r>
            <a:r>
              <a:rPr lang="en-US" dirty="0"/>
              <a:t>SA for inbound traffic, another SA for </a:t>
            </a:r>
            <a:r>
              <a:rPr lang="en-US" dirty="0" smtClean="0"/>
              <a:t>outbound</a:t>
            </a:r>
            <a:r>
              <a:rPr lang="en-SE" dirty="0" smtClean="0"/>
              <a:t>.”</a:t>
            </a:r>
          </a:p>
          <a:p>
            <a:pPr lvl="1"/>
            <a:r>
              <a:rPr lang="en-SE" dirty="0" smtClean="0"/>
              <a:t>C. </a:t>
            </a:r>
            <a:r>
              <a:rPr lang="en-SE" dirty="0" smtClean="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US" dirty="0" smtClean="0">
                <a:solidFill>
                  <a:schemeClr val="dk1"/>
                </a:solidFill>
              </a:rPr>
              <a:t>.</a:t>
            </a:r>
            <a:r>
              <a:rPr lang="en-SE" dirty="0" smtClean="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smtClean="0">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smtClean="0"/>
              <a:t>I</a:t>
            </a:r>
            <a:r>
              <a:rPr lang="en-US" dirty="0" err="1" smtClean="0"/>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a:t>
            </a:r>
            <a:r>
              <a:rPr lang="en-US" dirty="0" smtClean="0"/>
              <a:t>2 </a:t>
            </a:r>
            <a:r>
              <a:rPr lang="en-US" dirty="0"/>
              <a:t>is the </a:t>
            </a:r>
            <a:r>
              <a:rPr lang="en-US" dirty="0" err="1"/>
              <a:t>server_done</a:t>
            </a:r>
            <a:r>
              <a:rPr lang="en-US" dirty="0"/>
              <a:t> message, </a:t>
            </a:r>
            <a:r>
              <a:rPr lang="en-US" dirty="0" smtClean="0"/>
              <a:t>sent </a:t>
            </a:r>
            <a:r>
              <a:rPr lang="en-US" dirty="0"/>
              <a:t>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a:t>
            </a:r>
            <a:r>
              <a:rPr lang="en-US" dirty="0" smtClean="0"/>
              <a:t>3, </a:t>
            </a:r>
            <a:r>
              <a:rPr lang="en-US" dirty="0"/>
              <a:t>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a:t>
            </a:r>
            <a:r>
              <a:rPr lang="en-US" dirty="0" smtClean="0"/>
              <a:t>data</a:t>
            </a:r>
            <a:r>
              <a:rPr lang="en-US" dirty="0"/>
              <a:t>.</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a:t>
            </a:r>
            <a:r>
              <a:rPr lang="en-US" dirty="0" smtClean="0"/>
              <a:t>SSL</a:t>
            </a:r>
            <a:r>
              <a:rPr lang="en-SE" dirty="0" smtClean="0"/>
              <a:t> or TLS</a:t>
            </a:r>
            <a:r>
              <a:rPr lang="en-US" dirty="0" smtClean="0"/>
              <a:t> </a:t>
            </a:r>
            <a:r>
              <a:rPr lang="en-US" dirty="0"/>
              <a:t>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r>
              <a:rPr lang="en-US" dirty="0" smtClean="0"/>
              <a:t>.</a:t>
            </a:r>
            <a:endParaRPr lang="en-SE" dirty="0" smtClean="0"/>
          </a:p>
          <a:p>
            <a:pPr lvl="1"/>
            <a:r>
              <a:rPr lang="en-SE" dirty="0" smtClean="0"/>
              <a:t>B is false. TLS does not rely on IPSec.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a:t>
            </a:r>
            <a:r>
              <a:rPr lang="en-US" dirty="0" smtClean="0"/>
              <a:t>encrypted </a:t>
            </a:r>
            <a:r>
              <a:rPr lang="en-US" dirty="0"/>
              <a:t>or </a:t>
            </a:r>
            <a:r>
              <a:rPr lang="en-US" dirty="0" smtClean="0"/>
              <a:t>authenticated</a:t>
            </a:r>
            <a:r>
              <a:rPr lang="en-SE" dirty="0" smtClean="0"/>
              <a:t>, not the header</a:t>
            </a:r>
            <a:r>
              <a:rPr lang="en-US" dirty="0" smtClean="0"/>
              <a:t>. </a:t>
            </a:r>
            <a:r>
              <a:rPr lang="en-US" dirty="0"/>
              <a:t>Security protection is provided to traffic from one end host to another, i.e., end-to-end. </a:t>
            </a:r>
          </a:p>
          <a:p>
            <a:pPr lvl="1"/>
            <a:r>
              <a:rPr lang="en-US" dirty="0"/>
              <a:t>Tunnel mode (for VPN): the entire IP </a:t>
            </a:r>
            <a:r>
              <a:rPr lang="en-US" dirty="0" smtClean="0"/>
              <a:t>packet</a:t>
            </a:r>
            <a:r>
              <a:rPr lang="en-SE" dirty="0" smtClean="0"/>
              <a:t> (header+payload)</a:t>
            </a:r>
            <a:r>
              <a:rPr lang="en-US" dirty="0" smtClean="0"/>
              <a:t> </a:t>
            </a:r>
            <a:r>
              <a:rPr lang="en-US" dirty="0"/>
              <a:t>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5038</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Gloria Hallelujah</vt:lpstr>
      <vt:lpstr>ＭＳ Ｐゴシック</vt:lpstr>
      <vt:lpstr>宋体</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340</cp:revision>
  <dcterms:created xsi:type="dcterms:W3CDTF">2014-08-18T03:27:50Z</dcterms:created>
  <dcterms:modified xsi:type="dcterms:W3CDTF">2020-06-11T06:34:53Z</dcterms:modified>
</cp:coreProperties>
</file>